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>
        <p:scale>
          <a:sx n="83" d="100"/>
          <a:sy n="83" d="100"/>
        </p:scale>
        <p:origin x="57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D4B0-26CD-423C-8973-331D0B8AA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DFB0-CC15-4438-840C-16D9DB73B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9CD4-4F74-49A4-914E-CF77BC67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990CA-2F15-4F15-969E-53815C78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FA24A-1360-47CC-A243-6ABF25BE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2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9FF7-0C25-45F9-9361-657C4EE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7DB28-C882-48A8-ACF5-2708910B4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49206-8688-4B07-BEC3-7A47FAB5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80106-212A-4B0E-B0EB-366A648A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EDD92-7110-4804-BB8E-2030424A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0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22572-118D-44CA-917D-E7397FBAD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11494-A75C-42A2-AB2E-18925B72D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69F4-CBC9-4827-A2CC-F98CAF50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F7577-4873-4176-A6C3-EAA3B6A1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68998-8FA9-4B07-AFE4-8C3DA685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2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9B2F-FA82-4714-B61C-A24DF1FC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CB01-2793-4860-8B1D-5784BA06A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20118-9220-4876-931F-D8451421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B46D3-812D-4C56-B53B-DECEC696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D84DE-7CE9-4BB8-827F-EA77EDE6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9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9CE4-EB88-42FA-9C03-D6000BC7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C57A6-330B-4EF9-8988-A81C4E5B7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74787-D363-4918-91D4-6624D879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199E8-231D-4717-8FC9-B11DF8A7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56AA7-0C60-448D-9555-A4E4CC32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A953-2980-4D7C-9917-B84F087C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5EC57-BF27-45FA-8C8D-C218E90D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46907-A6C4-4ED0-994D-5110B7D9E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C62CD-4DF0-4094-A41B-2F79D6F7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DF5AE-72B6-4B92-89DF-D111C4C8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D8C60-D833-4C3B-97F0-0CC09456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6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4EC4-2A7E-420D-8CA1-5EA32C53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E5A2-6707-422E-A279-E5EF92CC3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A1B2C-B7B3-42B6-89D0-CFBD6C558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7EAF4-F316-4B0A-A994-2CC4C2E64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EA063-BDBE-4E47-8CD2-65D6017F7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1F4F87-E8F4-41B2-B5BE-461C5950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FE8D9-C487-47EB-A64F-F82C5AD9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92583-4651-4657-B4DE-7C3B69B4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0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83FC-B07C-4D43-B518-C6E4C0AA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01EAC-ACEF-4A18-8593-98FE19A8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E7BEA-9E12-437D-ACC5-D2F9A601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80EFB-22A6-41A4-8F50-C62841EF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8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1C62D-C6EF-45A2-BE49-81CBA494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564EF-3DF0-40F3-B35B-4028D572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7421-A04E-4F9F-8FE3-E0096121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6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504E-8A1D-4699-A152-F86D7455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9191-3D42-4FF6-BF49-610D4CC5C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951A6-9803-4104-A977-2981F65A5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90C10-329C-4CDD-9DB6-43A1E76B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7B279-5C66-449E-8824-CFE81F71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B2EFE-3C2A-4D0D-B3EB-3F2B8223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9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EE1E-1C75-4EC5-9340-F4FDF3EC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E49F6-0853-40D4-9F08-5594A34C6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A2124-B5EF-4457-92F0-7EDE31C33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861F1-E1B4-4297-AF68-1DE03F43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1C41A-068E-49E9-96EF-36A8503A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5BD46-F3CD-4A2D-99A9-69B4F1C4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44645-7971-4A4A-9017-F1E14434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01D6C-8174-40CB-8A63-A46E6DD4F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EC080-EF99-4668-B1D9-C7623A6CB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C408-862E-488A-986F-80E0427340B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ECA3C-4C69-49EF-8B88-1D7BA4D19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0A4AF-92A1-427E-9F11-81B1A14CE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649C-1E56-42A8-AFBC-B4C46DC6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1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2F0F4B3-C773-485C-8FC8-DC5C3825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86" y="5198956"/>
            <a:ext cx="1800000" cy="1220971"/>
          </a:xfrm>
          <a:prstGeom prst="rect">
            <a:avLst/>
          </a:prstGeom>
        </p:spPr>
      </p:pic>
      <p:pic>
        <p:nvPicPr>
          <p:cNvPr id="102" name="Picture 10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FE2953-2CC8-447C-94AB-BB483A18D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01" y="2934698"/>
            <a:ext cx="1439999" cy="7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D0F18C-52FD-4512-B6A4-3AE232F5D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5" y="2700668"/>
            <a:ext cx="2970388" cy="909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C8886A-EAD7-4725-B7B4-5ED4838B7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98" y="5314518"/>
            <a:ext cx="1423675" cy="1464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AB35A1-80EC-46F2-A644-69476CA22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71" y="3621505"/>
            <a:ext cx="1106468" cy="5009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FE8EF6-C6D8-4340-95EB-501E77364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6" y="4685021"/>
            <a:ext cx="1519629" cy="257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2C9E53-1AA7-4E83-A5A0-0E869C39D6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22" y="6078250"/>
            <a:ext cx="1159935" cy="7090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75BBE2-6C4D-4831-92B6-D7709156CD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" y="5627798"/>
            <a:ext cx="1519629" cy="6604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6BDD66-6F3D-4A3F-A58B-BCD21B8CED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" y="3658163"/>
            <a:ext cx="1522322" cy="4732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F58449-37E2-4D64-B816-9537B574AE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" y="4154236"/>
            <a:ext cx="1519629" cy="5051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2C9AD0-4C61-467D-B43F-2270965FD9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" y="4968132"/>
            <a:ext cx="1428515" cy="637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6B9B7F-E35A-43C9-86E3-27660D7342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09" y="5455175"/>
            <a:ext cx="1800000" cy="5183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9840F24-DF73-4BD2-B89C-C1A66551BD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40" y="4785870"/>
            <a:ext cx="1165295" cy="6875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B8D8C6-6746-43C3-894D-226AAEF4F3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63" y="4730267"/>
            <a:ext cx="1601615" cy="71889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CF41A4-8003-48D5-B9EB-9FCFB202F50F}"/>
              </a:ext>
            </a:extLst>
          </p:cNvPr>
          <p:cNvSpPr txBox="1"/>
          <p:nvPr/>
        </p:nvSpPr>
        <p:spPr>
          <a:xfrm>
            <a:off x="5303601" y="748554"/>
            <a:ext cx="264296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badi" panose="020B0604020104020204" pitchFamily="34" charset="0"/>
              </a:rPr>
              <a:t>Employer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C9C4EE-C474-402A-B87C-D85FF099561A}"/>
              </a:ext>
            </a:extLst>
          </p:cNvPr>
          <p:cNvSpPr txBox="1"/>
          <p:nvPr/>
        </p:nvSpPr>
        <p:spPr>
          <a:xfrm>
            <a:off x="392270" y="1506343"/>
            <a:ext cx="26429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Individual</a:t>
            </a:r>
            <a:endParaRPr lang="en-GB" sz="2000" dirty="0">
              <a:latin typeface="Abadi" panose="020B06040201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B1D707-1D92-4A63-964A-113E9A93B9E0}"/>
              </a:ext>
            </a:extLst>
          </p:cNvPr>
          <p:cNvSpPr txBox="1"/>
          <p:nvPr/>
        </p:nvSpPr>
        <p:spPr>
          <a:xfrm>
            <a:off x="392270" y="2179425"/>
            <a:ext cx="26429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badi" panose="020B0604020104020204" pitchFamily="34" charset="0"/>
              </a:rPr>
              <a:t>Information, advice, </a:t>
            </a:r>
          </a:p>
          <a:p>
            <a:pPr algn="ctr"/>
            <a:r>
              <a:rPr lang="en-GB" sz="1400" dirty="0">
                <a:latin typeface="Abadi" panose="020B0604020104020204" pitchFamily="34" charset="0"/>
              </a:rPr>
              <a:t>guidance and support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85753B-79B6-45D3-8641-C093A12F71BD}"/>
              </a:ext>
            </a:extLst>
          </p:cNvPr>
          <p:cNvSpPr txBox="1"/>
          <p:nvPr/>
        </p:nvSpPr>
        <p:spPr>
          <a:xfrm>
            <a:off x="5303601" y="1506343"/>
            <a:ext cx="26429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Education and training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D128EB-83C1-4676-8429-83B78C05FEEB}"/>
              </a:ext>
            </a:extLst>
          </p:cNvPr>
          <p:cNvSpPr txBox="1"/>
          <p:nvPr/>
        </p:nvSpPr>
        <p:spPr>
          <a:xfrm>
            <a:off x="3003802" y="2186686"/>
            <a:ext cx="29720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badi" panose="020B0604020104020204" pitchFamily="34" charset="0"/>
              </a:rPr>
              <a:t>Mental Health Awareness</a:t>
            </a:r>
            <a:br>
              <a:rPr lang="en-GB" sz="1200" dirty="0">
                <a:latin typeface="Abadi" panose="020B0604020104020204" pitchFamily="34" charset="0"/>
              </a:rPr>
            </a:br>
            <a:r>
              <a:rPr lang="en-GB" sz="1200" b="1" dirty="0">
                <a:latin typeface="Abadi" panose="020B0604020104020204" pitchFamily="34" charset="0"/>
              </a:rPr>
              <a:t>Tool Box Talk</a:t>
            </a:r>
            <a:br>
              <a:rPr lang="en-GB" sz="1200" dirty="0">
                <a:latin typeface="Abadi" panose="020B0604020104020204" pitchFamily="34" charset="0"/>
              </a:rPr>
            </a:br>
            <a:r>
              <a:rPr lang="en-GB" sz="1200" i="1" dirty="0">
                <a:latin typeface="Abadi" panose="020B0604020104020204" pitchFamily="34" charset="0"/>
              </a:rPr>
              <a:t>45 minutes</a:t>
            </a:r>
            <a:endParaRPr lang="en-GB" sz="1200" dirty="0">
              <a:latin typeface="Abadi" panose="020B06040201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2E3179-8317-4188-8EC1-33846325FC73}"/>
              </a:ext>
            </a:extLst>
          </p:cNvPr>
          <p:cNvSpPr txBox="1"/>
          <p:nvPr/>
        </p:nvSpPr>
        <p:spPr>
          <a:xfrm>
            <a:off x="5144806" y="2166960"/>
            <a:ext cx="29720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Mental Health Awareness</a:t>
            </a:r>
            <a:br>
              <a:rPr lang="en-GB" sz="1200" dirty="0"/>
            </a:br>
            <a:r>
              <a:rPr lang="en-GB" sz="1200" b="1" dirty="0"/>
              <a:t>Aware - </a:t>
            </a:r>
            <a:r>
              <a:rPr lang="en-GB" sz="1200" i="1" dirty="0"/>
              <a:t>Half day</a:t>
            </a:r>
            <a:br>
              <a:rPr lang="en-GB" sz="1200" dirty="0"/>
            </a:br>
            <a:r>
              <a:rPr lang="en-GB" sz="1200" b="1" dirty="0"/>
              <a:t>Champion - </a:t>
            </a:r>
            <a:r>
              <a:rPr lang="en-GB" sz="1200" i="1" dirty="0"/>
              <a:t>Full day</a:t>
            </a:r>
            <a:endParaRPr lang="en-GB" sz="1200" dirty="0">
              <a:latin typeface="Abadi" panose="020B06040201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5426A6-FD2A-4CD5-B75B-F8EBE46E755D}"/>
              </a:ext>
            </a:extLst>
          </p:cNvPr>
          <p:cNvSpPr txBox="1"/>
          <p:nvPr/>
        </p:nvSpPr>
        <p:spPr>
          <a:xfrm>
            <a:off x="7311325" y="2179425"/>
            <a:ext cx="297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Mental Health First Aid</a:t>
            </a:r>
            <a:br>
              <a:rPr lang="en-GB" sz="1200" dirty="0"/>
            </a:br>
            <a:r>
              <a:rPr lang="en-GB" sz="1200" b="1" dirty="0"/>
              <a:t>Mental Health First Aider</a:t>
            </a:r>
            <a:br>
              <a:rPr lang="en-GB" sz="1200" dirty="0"/>
            </a:br>
            <a:r>
              <a:rPr lang="en-GB" sz="1200" i="1" dirty="0"/>
              <a:t>​2 days</a:t>
            </a:r>
            <a:endParaRPr lang="en-GB" sz="1200" dirty="0">
              <a:latin typeface="Abadi" panose="020B06040201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55D510-C5FD-4A69-98A9-E98D54BFF44B}"/>
              </a:ext>
            </a:extLst>
          </p:cNvPr>
          <p:cNvSpPr txBox="1"/>
          <p:nvPr/>
        </p:nvSpPr>
        <p:spPr>
          <a:xfrm>
            <a:off x="-5751" y="1611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Abadi" panose="020B0604020104020204" pitchFamily="34" charset="0"/>
              </a:rPr>
              <a:t>Building Mental Health Framework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3224F9-D48E-4101-8EE6-0A5EA51BDD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49" y="4113118"/>
            <a:ext cx="1186947" cy="672752"/>
          </a:xfrm>
          <a:prstGeom prst="rect">
            <a:avLst/>
          </a:prstGeom>
        </p:spPr>
      </p:pic>
      <p:pic>
        <p:nvPicPr>
          <p:cNvPr id="47" name="Picture 4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518BB63-B468-4300-BB5F-B0E7B11281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79" y="3675437"/>
            <a:ext cx="1050685" cy="795994"/>
          </a:xfrm>
          <a:prstGeom prst="rect">
            <a:avLst/>
          </a:prstGeom>
        </p:spPr>
      </p:pic>
      <p:pic>
        <p:nvPicPr>
          <p:cNvPr id="48" name="Picture 4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4B40CE7-CDBE-4FE5-883B-08DA2715A7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67" y="3670345"/>
            <a:ext cx="1050685" cy="795994"/>
          </a:xfrm>
          <a:prstGeom prst="rect">
            <a:avLst/>
          </a:prstGeom>
        </p:spPr>
      </p:pic>
      <p:pic>
        <p:nvPicPr>
          <p:cNvPr id="49" name="Picture 4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D9835CD-52B0-47B9-A929-93C3A77EA3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59" y="3675437"/>
            <a:ext cx="1050685" cy="7959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609B701-D5E0-4077-89F5-1AD63CCBA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95" y="5844213"/>
            <a:ext cx="1106468" cy="50095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C1744C7-B926-4101-98F1-D8549E2F2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20" y="4441117"/>
            <a:ext cx="838439" cy="86273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66929CA-627B-452C-88AD-4B97B077C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t="21011" r="15943" b="24895"/>
          <a:stretch/>
        </p:blipFill>
        <p:spPr>
          <a:xfrm>
            <a:off x="6730987" y="4519889"/>
            <a:ext cx="1235352" cy="66047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908B09A-8E16-469D-AEB5-0F6261066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73" y="5303848"/>
            <a:ext cx="1522322" cy="47324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149306-20F3-4A15-A354-1220F7081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44" y="5894318"/>
            <a:ext cx="1088834" cy="47324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1E15EE6-CCC2-4186-9840-A16DD8D02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71" y="4395805"/>
            <a:ext cx="1130875" cy="11636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1501240-1647-4F25-BAD6-841A69001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18" y="6018575"/>
            <a:ext cx="1106468" cy="50095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8D813C3-F035-4FC2-B0A4-67C9C957A408}"/>
              </a:ext>
            </a:extLst>
          </p:cNvPr>
          <p:cNvSpPr/>
          <p:nvPr/>
        </p:nvSpPr>
        <p:spPr>
          <a:xfrm>
            <a:off x="3618938" y="2179426"/>
            <a:ext cx="1726776" cy="615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829132F-B49A-472C-AF04-4BDC3E7F5F68}"/>
              </a:ext>
            </a:extLst>
          </p:cNvPr>
          <p:cNvSpPr/>
          <p:nvPr/>
        </p:nvSpPr>
        <p:spPr>
          <a:xfrm>
            <a:off x="5766436" y="2186669"/>
            <a:ext cx="1728793" cy="598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111B1E-6A78-4B0E-8B6E-BDAAF4D7678E}"/>
              </a:ext>
            </a:extLst>
          </p:cNvPr>
          <p:cNvSpPr/>
          <p:nvPr/>
        </p:nvSpPr>
        <p:spPr>
          <a:xfrm>
            <a:off x="7889409" y="2182669"/>
            <a:ext cx="1771507" cy="607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00DC6EC-5E50-419F-8F39-AA3BFAEDBDF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713751" y="1875675"/>
            <a:ext cx="0" cy="303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F14AD9ED-AA3C-4D48-8BDE-A6F03F2468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50" y="2934698"/>
            <a:ext cx="1440000" cy="720000"/>
          </a:xfrm>
          <a:prstGeom prst="rect">
            <a:avLst/>
          </a:prstGeom>
        </p:spPr>
      </p:pic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084C1F49-6EDB-4AD5-9775-594DA223EDD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01" y="2933347"/>
            <a:ext cx="1440000" cy="72000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FAECEBCD-8257-4A79-A7ED-5549630CD8B1}"/>
              </a:ext>
            </a:extLst>
          </p:cNvPr>
          <p:cNvSpPr txBox="1"/>
          <p:nvPr/>
        </p:nvSpPr>
        <p:spPr>
          <a:xfrm>
            <a:off x="9944492" y="5702273"/>
            <a:ext cx="20530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rPr>
              <a:t>Note: All education and training delivered in-house or outsourced.</a:t>
            </a:r>
          </a:p>
          <a:p>
            <a:endParaRPr lang="en-GB" sz="900" dirty="0">
              <a:solidFill>
                <a:schemeClr val="bg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r>
              <a:rPr lang="en-GB" sz="9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rPr>
              <a:t>The list is not exhaustive and alternatives are acceptable.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0FC6C34-BF4B-4B38-A7E0-F4E59724BC43}"/>
              </a:ext>
            </a:extLst>
          </p:cNvPr>
          <p:cNvSpPr txBox="1"/>
          <p:nvPr/>
        </p:nvSpPr>
        <p:spPr>
          <a:xfrm>
            <a:off x="9424079" y="1485847"/>
            <a:ext cx="26429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Organisation specific</a:t>
            </a:r>
          </a:p>
        </p:txBody>
      </p:sp>
      <p:pic>
        <p:nvPicPr>
          <p:cNvPr id="118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8BA57E-1047-4B0E-8946-4DB32948DE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79" y="2036970"/>
            <a:ext cx="1392915" cy="741390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8D452EA1-70E9-4088-A65B-81A681995095}"/>
              </a:ext>
            </a:extLst>
          </p:cNvPr>
          <p:cNvSpPr/>
          <p:nvPr/>
        </p:nvSpPr>
        <p:spPr>
          <a:xfrm>
            <a:off x="10503036" y="3080651"/>
            <a:ext cx="936000" cy="936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MYind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A5CFAD77-253D-4170-90B3-313CEB8D980C}"/>
              </a:ext>
            </a:extLst>
          </p:cNvPr>
          <p:cNvCxnSpPr>
            <a:cxnSpLocks/>
            <a:stCxn id="37" idx="3"/>
            <a:endCxn id="111" idx="0"/>
          </p:cNvCxnSpPr>
          <p:nvPr/>
        </p:nvCxnSpPr>
        <p:spPr>
          <a:xfrm>
            <a:off x="7946563" y="1040942"/>
            <a:ext cx="2798997" cy="444905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F00CB198-FEEA-45A5-9DAC-673A2AB71D51}"/>
              </a:ext>
            </a:extLst>
          </p:cNvPr>
          <p:cNvCxnSpPr>
            <a:cxnSpLocks/>
            <a:stCxn id="37" idx="1"/>
            <a:endCxn id="38" idx="0"/>
          </p:cNvCxnSpPr>
          <p:nvPr/>
        </p:nvCxnSpPr>
        <p:spPr>
          <a:xfrm rot="10800000" flipV="1">
            <a:off x="1713751" y="1040941"/>
            <a:ext cx="3589850" cy="465401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065359F0-C4C1-45CD-9752-B009547839D2}"/>
              </a:ext>
            </a:extLst>
          </p:cNvPr>
          <p:cNvCxnSpPr>
            <a:cxnSpLocks/>
            <a:stCxn id="40" idx="2"/>
            <a:endCxn id="57" idx="0"/>
          </p:cNvCxnSpPr>
          <p:nvPr/>
        </p:nvCxnSpPr>
        <p:spPr>
          <a:xfrm rot="5400000">
            <a:off x="5401829" y="956172"/>
            <a:ext cx="303751" cy="214275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0A037C30-1EFD-4331-A705-355B1C84AD52}"/>
              </a:ext>
            </a:extLst>
          </p:cNvPr>
          <p:cNvCxnSpPr>
            <a:stCxn id="40" idx="2"/>
            <a:endCxn id="59" idx="0"/>
          </p:cNvCxnSpPr>
          <p:nvPr/>
        </p:nvCxnSpPr>
        <p:spPr>
          <a:xfrm rot="16200000" flipH="1">
            <a:off x="7546625" y="954131"/>
            <a:ext cx="306994" cy="2150081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C1B07F9-84FD-4BDD-B039-2C77273D838A}"/>
              </a:ext>
            </a:extLst>
          </p:cNvPr>
          <p:cNvCxnSpPr>
            <a:stCxn id="37" idx="2"/>
            <a:endCxn id="40" idx="0"/>
          </p:cNvCxnSpPr>
          <p:nvPr/>
        </p:nvCxnSpPr>
        <p:spPr>
          <a:xfrm>
            <a:off x="6625082" y="1333329"/>
            <a:ext cx="0" cy="173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2AD13FE-F264-4D24-87E2-128F2D8EB2AA}"/>
              </a:ext>
            </a:extLst>
          </p:cNvPr>
          <p:cNvCxnSpPr>
            <a:cxnSpLocks/>
            <a:stCxn id="40" idx="2"/>
            <a:endCxn id="58" idx="0"/>
          </p:cNvCxnSpPr>
          <p:nvPr/>
        </p:nvCxnSpPr>
        <p:spPr>
          <a:xfrm>
            <a:off x="6625082" y="1875675"/>
            <a:ext cx="5751" cy="3109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54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anderson</dc:creator>
  <cp:lastModifiedBy>laura anderson</cp:lastModifiedBy>
  <cp:revision>7</cp:revision>
  <dcterms:created xsi:type="dcterms:W3CDTF">2020-03-19T13:33:30Z</dcterms:created>
  <dcterms:modified xsi:type="dcterms:W3CDTF">2020-03-19T14:30:31Z</dcterms:modified>
</cp:coreProperties>
</file>